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ee23092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ee23092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eb5e474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eb5e474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eb5e474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eb5e474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eb5e4743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eb5e4743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eb5e4743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eb5e4743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eb5e474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eb5e474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eb5e474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eb5e474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eb5e4743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eb5e4743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eb5e4743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eb5e4743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eb5e4743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eb5e4743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eb5e4743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eb5e4743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ee230927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ee230927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eb5e4743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eb5e4743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ee2309270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ee2309270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eb5e4743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eb5e4743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ee2309270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ee2309270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3ee2309270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ee2309270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ee230927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ee230927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ee2309270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ee2309270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ee2309270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ee2309270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ee2309270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ee2309270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ee2309270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ee2309270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ee2309270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ee2309270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000000"/>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palermo.blackboard.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Presentación</a:t>
            </a:r>
            <a:endParaRPr/>
          </a:p>
        </p:txBody>
      </p:sp>
      <p:sp>
        <p:nvSpPr>
          <p:cNvPr id="260" name="Google Shape;260;p2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Problema del poker</a:t>
            </a:r>
            <a:endParaRPr/>
          </a:p>
        </p:txBody>
      </p:sp>
      <p:sp>
        <p:nvSpPr>
          <p:cNvPr id="323" name="Google Shape;323;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&gt;todos los jugadores quieren jugar al poker entre ellos</a:t>
            </a:r>
            <a:endParaRPr/>
          </a:p>
          <a:p>
            <a:pPr indent="0" lvl="0" marL="0" rtl="0">
              <a:spcBef>
                <a:spcPts val="1600"/>
              </a:spcBef>
              <a:spcAft>
                <a:spcPts val="0"/>
              </a:spcAft>
              <a:buNone/>
            </a:pPr>
            <a:r>
              <a:rPr lang="en"/>
              <a:t>&gt;todos los jugadores se olvidaron la billetera</a:t>
            </a:r>
            <a:endParaRPr/>
          </a:p>
          <a:p>
            <a:pPr indent="0" lvl="0" marL="0" rtl="0">
              <a:spcBef>
                <a:spcPts val="1600"/>
              </a:spcBef>
              <a:spcAft>
                <a:spcPts val="0"/>
              </a:spcAft>
              <a:buNone/>
            </a:pPr>
            <a:r>
              <a:rPr lang="en"/>
              <a:t>&gt;nadie confia en nadie</a:t>
            </a:r>
            <a:endParaRPr/>
          </a:p>
          <a:p>
            <a:pPr indent="0" lvl="0" marL="0" rtl="0">
              <a:spcBef>
                <a:spcPts val="1600"/>
              </a:spcBef>
              <a:spcAft>
                <a:spcPts val="0"/>
              </a:spcAft>
              <a:buNone/>
            </a:pPr>
            <a:r>
              <a:rPr lang="en"/>
              <a:t>¿Como pueden jugar?</a:t>
            </a:r>
            <a:endParaRPr/>
          </a:p>
          <a:p>
            <a:pPr indent="0" lvl="0" marL="0" rtl="0">
              <a:spcBef>
                <a:spcPts val="1600"/>
              </a:spcBef>
              <a:spcAft>
                <a:spcPts val="1600"/>
              </a:spcAft>
              <a:buNone/>
            </a:pPr>
            <a:r>
              <a:t/>
            </a:r>
            <a:endParaRPr/>
          </a:p>
        </p:txBody>
      </p:sp>
      <p:pic>
        <p:nvPicPr>
          <p:cNvPr id="324" name="Google Shape;324;p34"/>
          <p:cNvPicPr preferRelativeResize="0"/>
          <p:nvPr/>
        </p:nvPicPr>
        <p:blipFill>
          <a:blip r:embed="rId3">
            <a:alphaModFix/>
          </a:blip>
          <a:stretch>
            <a:fillRect/>
          </a:stretch>
        </p:blipFill>
        <p:spPr>
          <a:xfrm>
            <a:off x="5317100" y="1631518"/>
            <a:ext cx="3515200" cy="2356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Isla de Yap</a:t>
            </a:r>
            <a:endParaRPr/>
          </a:p>
        </p:txBody>
      </p:sp>
      <p:sp>
        <p:nvSpPr>
          <p:cNvPr id="330" name="Google Shape;330;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31" name="Google Shape;331;p35"/>
          <p:cNvPicPr preferRelativeResize="0"/>
          <p:nvPr/>
        </p:nvPicPr>
        <p:blipFill>
          <a:blip r:embed="rId3">
            <a:alphaModFix/>
          </a:blip>
          <a:stretch>
            <a:fillRect/>
          </a:stretch>
        </p:blipFill>
        <p:spPr>
          <a:xfrm>
            <a:off x="311702" y="1152475"/>
            <a:ext cx="3521474" cy="3629400"/>
          </a:xfrm>
          <a:prstGeom prst="rect">
            <a:avLst/>
          </a:prstGeom>
          <a:noFill/>
          <a:ln>
            <a:noFill/>
          </a:ln>
        </p:spPr>
      </p:pic>
      <p:pic>
        <p:nvPicPr>
          <p:cNvPr id="332" name="Google Shape;332;p35"/>
          <p:cNvPicPr preferRelativeResize="0"/>
          <p:nvPr/>
        </p:nvPicPr>
        <p:blipFill>
          <a:blip r:embed="rId4">
            <a:alphaModFix/>
          </a:blip>
          <a:stretch>
            <a:fillRect/>
          </a:stretch>
        </p:blipFill>
        <p:spPr>
          <a:xfrm>
            <a:off x="3833175" y="1152475"/>
            <a:ext cx="4999125" cy="3629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Piedras Gigantes realmente visibles</a:t>
            </a:r>
            <a:endParaRPr/>
          </a:p>
        </p:txBody>
      </p:sp>
      <p:sp>
        <p:nvSpPr>
          <p:cNvPr id="338" name="Google Shape;338;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39" name="Google Shape;339;p36"/>
          <p:cNvPicPr preferRelativeResize="0"/>
          <p:nvPr/>
        </p:nvPicPr>
        <p:blipFill>
          <a:blip r:embed="rId3">
            <a:alphaModFix/>
          </a:blip>
          <a:stretch>
            <a:fillRect/>
          </a:stretch>
        </p:blipFill>
        <p:spPr>
          <a:xfrm>
            <a:off x="311700" y="1152475"/>
            <a:ext cx="3864049" cy="3416400"/>
          </a:xfrm>
          <a:prstGeom prst="rect">
            <a:avLst/>
          </a:prstGeom>
          <a:noFill/>
          <a:ln>
            <a:noFill/>
          </a:ln>
        </p:spPr>
      </p:pic>
      <p:pic>
        <p:nvPicPr>
          <p:cNvPr id="340" name="Google Shape;340;p36"/>
          <p:cNvPicPr preferRelativeResize="0"/>
          <p:nvPr/>
        </p:nvPicPr>
        <p:blipFill>
          <a:blip r:embed="rId4">
            <a:alphaModFix/>
          </a:blip>
          <a:stretch>
            <a:fillRect/>
          </a:stretch>
        </p:blipFill>
        <p:spPr>
          <a:xfrm>
            <a:off x="4175750" y="1152475"/>
            <a:ext cx="4656551"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46" name="Google Shape;346;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47" name="Google Shape;347;p37"/>
          <p:cNvPicPr preferRelativeResize="0"/>
          <p:nvPr/>
        </p:nvPicPr>
        <p:blipFill>
          <a:blip r:embed="rId3">
            <a:alphaModFix/>
          </a:blip>
          <a:stretch>
            <a:fillRect/>
          </a:stretch>
        </p:blipFill>
        <p:spPr>
          <a:xfrm>
            <a:off x="4572000" y="1152475"/>
            <a:ext cx="4260299" cy="3416400"/>
          </a:xfrm>
          <a:prstGeom prst="rect">
            <a:avLst/>
          </a:prstGeom>
          <a:noFill/>
          <a:ln>
            <a:noFill/>
          </a:ln>
        </p:spPr>
      </p:pic>
      <p:pic>
        <p:nvPicPr>
          <p:cNvPr id="348" name="Google Shape;348;p37"/>
          <p:cNvPicPr preferRelativeResize="0"/>
          <p:nvPr/>
        </p:nvPicPr>
        <p:blipFill>
          <a:blip r:embed="rId4">
            <a:alphaModFix/>
          </a:blip>
          <a:stretch>
            <a:fillRect/>
          </a:stretch>
        </p:blipFill>
        <p:spPr>
          <a:xfrm>
            <a:off x="311700" y="1152475"/>
            <a:ext cx="4260300"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54" name="Google Shape;354;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55" name="Google Shape;355;p38"/>
          <p:cNvPicPr preferRelativeResize="0"/>
          <p:nvPr/>
        </p:nvPicPr>
        <p:blipFill>
          <a:blip r:embed="rId3">
            <a:alphaModFix/>
          </a:blip>
          <a:stretch>
            <a:fillRect/>
          </a:stretch>
        </p:blipFill>
        <p:spPr>
          <a:xfrm>
            <a:off x="311700" y="1152475"/>
            <a:ext cx="8520599"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1" name="Google Shape;361;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62" name="Google Shape;362;p39"/>
          <p:cNvPicPr preferRelativeResize="0"/>
          <p:nvPr/>
        </p:nvPicPr>
        <p:blipFill>
          <a:blip r:embed="rId3">
            <a:alphaModFix/>
          </a:blip>
          <a:stretch>
            <a:fillRect/>
          </a:stretch>
        </p:blipFill>
        <p:spPr>
          <a:xfrm>
            <a:off x="311700" y="1167250"/>
            <a:ext cx="8520602" cy="3386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8" name="Google Shape;368;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69" name="Google Shape;369;p40"/>
          <p:cNvPicPr preferRelativeResize="0"/>
          <p:nvPr/>
        </p:nvPicPr>
        <p:blipFill>
          <a:blip r:embed="rId3">
            <a:alphaModFix/>
          </a:blip>
          <a:stretch>
            <a:fillRect/>
          </a:stretch>
        </p:blipFill>
        <p:spPr>
          <a:xfrm>
            <a:off x="311700" y="1152475"/>
            <a:ext cx="8520602" cy="3416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75" name="Google Shape;375;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76" name="Google Shape;376;p41"/>
          <p:cNvPicPr preferRelativeResize="0"/>
          <p:nvPr/>
        </p:nvPicPr>
        <p:blipFill>
          <a:blip r:embed="rId3">
            <a:alphaModFix/>
          </a:blip>
          <a:stretch>
            <a:fillRect/>
          </a:stretch>
        </p:blipFill>
        <p:spPr>
          <a:xfrm>
            <a:off x="4343875" y="1152475"/>
            <a:ext cx="4488425" cy="3416401"/>
          </a:xfrm>
          <a:prstGeom prst="rect">
            <a:avLst/>
          </a:prstGeom>
          <a:noFill/>
          <a:ln>
            <a:noFill/>
          </a:ln>
        </p:spPr>
      </p:pic>
      <p:pic>
        <p:nvPicPr>
          <p:cNvPr id="377" name="Google Shape;377;p41"/>
          <p:cNvPicPr preferRelativeResize="0"/>
          <p:nvPr/>
        </p:nvPicPr>
        <p:blipFill>
          <a:blip r:embed="rId4">
            <a:alphaModFix/>
          </a:blip>
          <a:stretch>
            <a:fillRect/>
          </a:stretch>
        </p:blipFill>
        <p:spPr>
          <a:xfrm>
            <a:off x="311700" y="1152475"/>
            <a:ext cx="4032174"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3" name="Google Shape;383;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84" name="Google Shape;384;p42"/>
          <p:cNvPicPr preferRelativeResize="0"/>
          <p:nvPr/>
        </p:nvPicPr>
        <p:blipFill>
          <a:blip r:embed="rId3">
            <a:alphaModFix/>
          </a:blip>
          <a:stretch>
            <a:fillRect/>
          </a:stretch>
        </p:blipFill>
        <p:spPr>
          <a:xfrm>
            <a:off x="311700" y="1152475"/>
            <a:ext cx="4109150" cy="3416400"/>
          </a:xfrm>
          <a:prstGeom prst="rect">
            <a:avLst/>
          </a:prstGeom>
          <a:noFill/>
          <a:ln>
            <a:noFill/>
          </a:ln>
        </p:spPr>
      </p:pic>
      <p:pic>
        <p:nvPicPr>
          <p:cNvPr id="385" name="Google Shape;385;p42"/>
          <p:cNvPicPr preferRelativeResize="0"/>
          <p:nvPr/>
        </p:nvPicPr>
        <p:blipFill>
          <a:blip r:embed="rId4">
            <a:alphaModFix/>
          </a:blip>
          <a:stretch>
            <a:fillRect/>
          </a:stretch>
        </p:blipFill>
        <p:spPr>
          <a:xfrm>
            <a:off x="4420850" y="1152475"/>
            <a:ext cx="4411450" cy="341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91" name="Google Shape;391;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92" name="Google Shape;392;p43"/>
          <p:cNvPicPr preferRelativeResize="0"/>
          <p:nvPr/>
        </p:nvPicPr>
        <p:blipFill>
          <a:blip r:embed="rId3">
            <a:alphaModFix/>
          </a:blip>
          <a:stretch>
            <a:fillRect/>
          </a:stretch>
        </p:blipFill>
        <p:spPr>
          <a:xfrm>
            <a:off x="4301825" y="1152475"/>
            <a:ext cx="4530475" cy="3446275"/>
          </a:xfrm>
          <a:prstGeom prst="rect">
            <a:avLst/>
          </a:prstGeom>
          <a:noFill/>
          <a:ln>
            <a:noFill/>
          </a:ln>
        </p:spPr>
      </p:pic>
      <p:pic>
        <p:nvPicPr>
          <p:cNvPr id="393" name="Google Shape;393;p43"/>
          <p:cNvPicPr preferRelativeResize="0"/>
          <p:nvPr/>
        </p:nvPicPr>
        <p:blipFill>
          <a:blip r:embed="rId4">
            <a:alphaModFix/>
          </a:blip>
          <a:stretch>
            <a:fillRect/>
          </a:stretch>
        </p:blipFill>
        <p:spPr>
          <a:xfrm>
            <a:off x="311700" y="1152475"/>
            <a:ext cx="4131049"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Sebastian Raul Wain</a:t>
            </a:r>
            <a:endParaRPr/>
          </a:p>
        </p:txBody>
      </p:sp>
      <p:sp>
        <p:nvSpPr>
          <p:cNvPr id="266" name="Google Shape;266;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
              <a:t>Cofundador de CoinFabrik, empresa dedicada a ofrecer soluciones descentralizadas seguras desde 2014. Cofundador de Nektra, empresa dedicada a desarrollar productos de seguridad y </a:t>
            </a:r>
            <a:r>
              <a:rPr lang="en"/>
              <a:t>virtualización</a:t>
            </a:r>
            <a:r>
              <a:rPr lang="en"/>
              <a:t>.</a:t>
            </a:r>
            <a:endParaRPr/>
          </a:p>
          <a:p>
            <a:pPr indent="-311150" lvl="0" marL="457200" rtl="0">
              <a:spcBef>
                <a:spcPts val="0"/>
              </a:spcBef>
              <a:spcAft>
                <a:spcPts val="0"/>
              </a:spcAft>
              <a:buSzPts val="1300"/>
              <a:buChar char="●"/>
            </a:pPr>
            <a:r>
              <a:rPr lang="en"/>
              <a:t>23 años de experiencia en seguridad informática principalmente en </a:t>
            </a:r>
            <a:r>
              <a:rPr lang="en"/>
              <a:t>consultoría</a:t>
            </a:r>
            <a:r>
              <a:rPr lang="en"/>
              <a:t> y explotación de vulnerabilidades.</a:t>
            </a:r>
            <a:endParaRPr/>
          </a:p>
          <a:p>
            <a:pPr indent="-311150" lvl="0" marL="457200" rtl="0">
              <a:spcBef>
                <a:spcPts val="0"/>
              </a:spcBef>
              <a:spcAft>
                <a:spcPts val="0"/>
              </a:spcAft>
              <a:buSzPts val="1300"/>
              <a:buChar char="●"/>
            </a:pPr>
            <a:r>
              <a:rPr lang="en"/>
              <a:t>Licenciado en Sistemas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Registro contable distribuido (Distributed Ledger) </a:t>
            </a:r>
            <a:endParaRPr/>
          </a:p>
        </p:txBody>
      </p:sp>
      <p:sp>
        <p:nvSpPr>
          <p:cNvPr id="399" name="Google Shape;399;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00" name="Google Shape;400;p44"/>
          <p:cNvPicPr preferRelativeResize="0"/>
          <p:nvPr/>
        </p:nvPicPr>
        <p:blipFill>
          <a:blip r:embed="rId3">
            <a:alphaModFix/>
          </a:blip>
          <a:stretch>
            <a:fillRect/>
          </a:stretch>
        </p:blipFill>
        <p:spPr>
          <a:xfrm>
            <a:off x="311700" y="1152475"/>
            <a:ext cx="4396551" cy="3374375"/>
          </a:xfrm>
          <a:prstGeom prst="rect">
            <a:avLst/>
          </a:prstGeom>
          <a:noFill/>
          <a:ln>
            <a:noFill/>
          </a:ln>
        </p:spPr>
      </p:pic>
      <p:pic>
        <p:nvPicPr>
          <p:cNvPr id="401" name="Google Shape;401;p44"/>
          <p:cNvPicPr preferRelativeResize="0"/>
          <p:nvPr/>
        </p:nvPicPr>
        <p:blipFill>
          <a:blip r:embed="rId4">
            <a:alphaModFix/>
          </a:blip>
          <a:stretch>
            <a:fillRect/>
          </a:stretch>
        </p:blipFill>
        <p:spPr>
          <a:xfrm>
            <a:off x="4708250" y="1163650"/>
            <a:ext cx="4124050" cy="337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371600">
              <a:spcBef>
                <a:spcPts val="0"/>
              </a:spcBef>
              <a:spcAft>
                <a:spcPts val="0"/>
              </a:spcAft>
              <a:buNone/>
            </a:pPr>
            <a:r>
              <a:rPr lang="en"/>
              <a:t>¿y el caso del poker?</a:t>
            </a:r>
            <a:endParaRPr/>
          </a:p>
        </p:txBody>
      </p:sp>
      <p:sp>
        <p:nvSpPr>
          <p:cNvPr id="407" name="Google Shape;407;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08" name="Google Shape;408;p45"/>
          <p:cNvPicPr preferRelativeResize="0"/>
          <p:nvPr/>
        </p:nvPicPr>
        <p:blipFill>
          <a:blip r:embed="rId3">
            <a:alphaModFix/>
          </a:blip>
          <a:stretch>
            <a:fillRect/>
          </a:stretch>
        </p:blipFill>
        <p:spPr>
          <a:xfrm>
            <a:off x="2356100" y="1537427"/>
            <a:ext cx="4431800" cy="2971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Solución al problema del poker	</a:t>
            </a:r>
            <a:endParaRPr/>
          </a:p>
        </p:txBody>
      </p:sp>
      <p:sp>
        <p:nvSpPr>
          <p:cNvPr id="414" name="Google Shape;414;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a:t>
            </a:r>
            <a:r>
              <a:rPr lang="en"/>
              <a:t>Todos los jugadores registran todas las apuestas y al final del partido comparan los registros entre los jugadores. </a:t>
            </a:r>
            <a:endParaRPr/>
          </a:p>
          <a:p>
            <a:pPr indent="0" lvl="0" marL="0" rtl="0">
              <a:spcBef>
                <a:spcPts val="1600"/>
              </a:spcBef>
              <a:spcAft>
                <a:spcPts val="0"/>
              </a:spcAft>
              <a:buNone/>
            </a:pPr>
            <a:r>
              <a:rPr lang="en"/>
              <a:t>&gt;Si alguien, durante la partida, hizo trampa va a quedar como un registro diferente frente al registro común o de la mayoría. </a:t>
            </a:r>
            <a:endParaRPr/>
          </a:p>
          <a:p>
            <a:pPr indent="0" lvl="0" marL="0" rtl="0">
              <a:spcBef>
                <a:spcPts val="1600"/>
              </a:spcBef>
              <a:spcAft>
                <a:spcPts val="1600"/>
              </a:spcAft>
              <a:buNone/>
            </a:pPr>
            <a:r>
              <a:rPr lang="en"/>
              <a:t>&gt;Por tanto, se va a tomar como “verdadero” el registro anotado por la mayoría.</a:t>
            </a:r>
            <a:endParaRPr/>
          </a:p>
        </p:txBody>
      </p:sp>
      <p:pic>
        <p:nvPicPr>
          <p:cNvPr id="415" name="Google Shape;415;p46"/>
          <p:cNvPicPr preferRelativeResize="0"/>
          <p:nvPr/>
        </p:nvPicPr>
        <p:blipFill>
          <a:blip r:embed="rId3">
            <a:alphaModFix/>
          </a:blip>
          <a:stretch>
            <a:fillRect/>
          </a:stretch>
        </p:blipFill>
        <p:spPr>
          <a:xfrm>
            <a:off x="6962225" y="-3"/>
            <a:ext cx="2181775" cy="1462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Charla de p2p-descentralizado</a:t>
            </a:r>
            <a:endParaRPr/>
          </a:p>
        </p:txBody>
      </p:sp>
      <p:sp>
        <p:nvSpPr>
          <p:cNvPr id="421" name="Google Shape;421;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2286000">
              <a:spcBef>
                <a:spcPts val="0"/>
              </a:spcBef>
              <a:spcAft>
                <a:spcPts val="0"/>
              </a:spcAft>
              <a:buNone/>
            </a:pPr>
            <a:r>
              <a:rPr lang="en"/>
              <a:t>FIN</a:t>
            </a:r>
            <a:endParaRPr/>
          </a:p>
        </p:txBody>
      </p:sp>
      <p:sp>
        <p:nvSpPr>
          <p:cNvPr id="427" name="Google Shape;427;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7"/>
          <p:cNvSpPr/>
          <p:nvPr/>
        </p:nvSpPr>
        <p:spPr>
          <a:xfrm>
            <a:off x="28125" y="1511125"/>
            <a:ext cx="1342500" cy="3661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Google Shape;27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Leandro Gabriel Rawicz	</a:t>
            </a:r>
            <a:endParaRPr/>
          </a:p>
        </p:txBody>
      </p:sp>
      <p:sp>
        <p:nvSpPr>
          <p:cNvPr id="273" name="Google Shape;273;p27"/>
          <p:cNvSpPr txBox="1"/>
          <p:nvPr>
            <p:ph idx="1" type="body"/>
          </p:nvPr>
        </p:nvSpPr>
        <p:spPr>
          <a:xfrm>
            <a:off x="1297500" y="1567550"/>
            <a:ext cx="72984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 </a:t>
            </a:r>
            <a:r>
              <a:rPr lang="en"/>
              <a:t>Título</a:t>
            </a:r>
            <a:r>
              <a:rPr lang="en"/>
              <a:t> secundario en Bachiller Tecnico con orientacion en informatica y medios de comunicación digital (ORT).</a:t>
            </a:r>
            <a:endParaRPr/>
          </a:p>
          <a:p>
            <a:pPr indent="0" lvl="0" marL="0" rtl="0">
              <a:spcBef>
                <a:spcPts val="1600"/>
              </a:spcBef>
              <a:spcAft>
                <a:spcPts val="0"/>
              </a:spcAft>
              <a:buNone/>
            </a:pPr>
            <a:r>
              <a:rPr lang="en"/>
              <a:t>&gt; Experiencia de 10 años trabajando en desarrollo de software.</a:t>
            </a:r>
            <a:endParaRPr/>
          </a:p>
          <a:p>
            <a:pPr indent="0" lvl="0" marL="0" rtl="0">
              <a:spcBef>
                <a:spcPts val="1600"/>
              </a:spcBef>
              <a:spcAft>
                <a:spcPts val="0"/>
              </a:spcAft>
              <a:buNone/>
            </a:pPr>
            <a:r>
              <a:rPr lang="en"/>
              <a:t>&gt; Experiencia de 2 años en el rubro de Blockchain para CoinFabrik.</a:t>
            </a:r>
            <a:endParaRPr/>
          </a:p>
          <a:p>
            <a:pPr indent="0" lvl="0" marL="0" rtl="0">
              <a:spcBef>
                <a:spcPts val="1600"/>
              </a:spcBef>
              <a:spcAft>
                <a:spcPts val="0"/>
              </a:spcAft>
              <a:buNone/>
            </a:pPr>
            <a:r>
              <a:rPr lang="en"/>
              <a:t>&gt; Formador oficial de Consensys Academy.</a:t>
            </a:r>
            <a:endParaRPr/>
          </a:p>
          <a:p>
            <a:pPr indent="0" lvl="0" marL="0" rtl="0">
              <a:spcBef>
                <a:spcPts val="1600"/>
              </a:spcBef>
              <a:spcAft>
                <a:spcPts val="0"/>
              </a:spcAft>
              <a:buNone/>
            </a:pPr>
            <a:r>
              <a:rPr lang="en"/>
              <a:t>&gt; Próximo a recibirme de la carrera de Licenciatura y Profesorado en Filosofía  (UBA).</a:t>
            </a:r>
            <a:endParaRPr/>
          </a:p>
          <a:p>
            <a:pPr indent="0" lvl="0" marL="0" rtl="0">
              <a:spcBef>
                <a:spcPts val="1600"/>
              </a:spcBef>
              <a:spcAft>
                <a:spcPts val="0"/>
              </a:spcAft>
              <a:buNone/>
            </a:pPr>
            <a:r>
              <a:rPr lang="en"/>
              <a:t>&gt; Docente en las materias IPC y Metodología de las Ciencias Sociales en el CBC (UBA).</a:t>
            </a:r>
            <a:endParaRPr/>
          </a:p>
          <a:p>
            <a:pPr indent="0" lvl="0" marL="0" rtl="0">
              <a:spcBef>
                <a:spcPts val="1600"/>
              </a:spcBef>
              <a:spcAft>
                <a:spcPts val="0"/>
              </a:spcAft>
              <a:buNone/>
            </a:pPr>
            <a:r>
              <a:rPr lang="en"/>
              <a:t>&gt; Integrante del grupo de investigación en epistemología dirigido por la Doc. Nelly Gentile (UBA).</a:t>
            </a:r>
            <a:endParaRPr/>
          </a:p>
          <a:p>
            <a:pPr indent="0" lvl="0" marL="0" rtl="0">
              <a:spcBef>
                <a:spcPts val="1600"/>
              </a:spcBef>
              <a:spcAft>
                <a:spcPts val="1600"/>
              </a:spcAft>
              <a:buNone/>
            </a:pPr>
            <a:r>
              <a:rPr lang="en"/>
              <a:t>&gt; Me encantan los juegos de mesa.</a:t>
            </a:r>
            <a:endParaRPr/>
          </a:p>
        </p:txBody>
      </p:sp>
      <p:pic>
        <p:nvPicPr>
          <p:cNvPr id="274" name="Google Shape;274;p27"/>
          <p:cNvPicPr preferRelativeResize="0"/>
          <p:nvPr/>
        </p:nvPicPr>
        <p:blipFill>
          <a:blip r:embed="rId3">
            <a:alphaModFix/>
          </a:blip>
          <a:stretch>
            <a:fillRect/>
          </a:stretch>
        </p:blipFill>
        <p:spPr>
          <a:xfrm>
            <a:off x="8074325" y="0"/>
            <a:ext cx="1069675" cy="1484150"/>
          </a:xfrm>
          <a:prstGeom prst="rect">
            <a:avLst/>
          </a:prstGeom>
          <a:noFill/>
          <a:ln>
            <a:noFill/>
          </a:ln>
        </p:spPr>
      </p:pic>
      <p:pic>
        <p:nvPicPr>
          <p:cNvPr id="275" name="Google Shape;275;p27"/>
          <p:cNvPicPr preferRelativeResize="0"/>
          <p:nvPr/>
        </p:nvPicPr>
        <p:blipFill>
          <a:blip r:embed="rId4">
            <a:alphaModFix/>
          </a:blip>
          <a:stretch>
            <a:fillRect/>
          </a:stretch>
        </p:blipFill>
        <p:spPr>
          <a:xfrm>
            <a:off x="901724" y="2670799"/>
            <a:ext cx="395775" cy="393600"/>
          </a:xfrm>
          <a:prstGeom prst="rect">
            <a:avLst/>
          </a:prstGeom>
          <a:noFill/>
          <a:ln>
            <a:noFill/>
          </a:ln>
        </p:spPr>
      </p:pic>
      <p:pic>
        <p:nvPicPr>
          <p:cNvPr id="276" name="Google Shape;276;p27"/>
          <p:cNvPicPr preferRelativeResize="0"/>
          <p:nvPr/>
        </p:nvPicPr>
        <p:blipFill>
          <a:blip r:embed="rId5">
            <a:alphaModFix/>
          </a:blip>
          <a:stretch>
            <a:fillRect/>
          </a:stretch>
        </p:blipFill>
        <p:spPr>
          <a:xfrm>
            <a:off x="665396" y="1715121"/>
            <a:ext cx="676899" cy="316075"/>
          </a:xfrm>
          <a:prstGeom prst="rect">
            <a:avLst/>
          </a:prstGeom>
          <a:noFill/>
          <a:ln>
            <a:noFill/>
          </a:ln>
        </p:spPr>
      </p:pic>
      <p:pic>
        <p:nvPicPr>
          <p:cNvPr id="277" name="Google Shape;277;p27"/>
          <p:cNvPicPr preferRelativeResize="0"/>
          <p:nvPr/>
        </p:nvPicPr>
        <p:blipFill>
          <a:blip r:embed="rId6">
            <a:alphaModFix/>
          </a:blip>
          <a:stretch>
            <a:fillRect/>
          </a:stretch>
        </p:blipFill>
        <p:spPr>
          <a:xfrm>
            <a:off x="169604" y="3528300"/>
            <a:ext cx="1115826" cy="1121979"/>
          </a:xfrm>
          <a:prstGeom prst="rect">
            <a:avLst/>
          </a:prstGeom>
          <a:noFill/>
          <a:ln>
            <a:noFill/>
          </a:ln>
        </p:spPr>
      </p:pic>
      <p:pic>
        <p:nvPicPr>
          <p:cNvPr id="278" name="Google Shape;278;p27"/>
          <p:cNvPicPr preferRelativeResize="0"/>
          <p:nvPr/>
        </p:nvPicPr>
        <p:blipFill>
          <a:blip r:embed="rId7">
            <a:alphaModFix/>
          </a:blip>
          <a:stretch>
            <a:fillRect/>
          </a:stretch>
        </p:blipFill>
        <p:spPr>
          <a:xfrm>
            <a:off x="181663" y="3099543"/>
            <a:ext cx="1115837" cy="393600"/>
          </a:xfrm>
          <a:prstGeom prst="rect">
            <a:avLst/>
          </a:prstGeom>
          <a:noFill/>
          <a:ln>
            <a:noFill/>
          </a:ln>
        </p:spPr>
      </p:pic>
      <p:pic>
        <p:nvPicPr>
          <p:cNvPr id="279" name="Google Shape;279;p27"/>
          <p:cNvPicPr preferRelativeResize="0"/>
          <p:nvPr/>
        </p:nvPicPr>
        <p:blipFill>
          <a:blip r:embed="rId8">
            <a:alphaModFix/>
          </a:blip>
          <a:stretch>
            <a:fillRect/>
          </a:stretch>
        </p:blipFill>
        <p:spPr>
          <a:xfrm>
            <a:off x="802562" y="2181900"/>
            <a:ext cx="506063" cy="393600"/>
          </a:xfrm>
          <a:prstGeom prst="rect">
            <a:avLst/>
          </a:prstGeom>
          <a:noFill/>
          <a:ln>
            <a:noFill/>
          </a:ln>
        </p:spPr>
      </p:pic>
      <p:pic>
        <p:nvPicPr>
          <p:cNvPr id="280" name="Google Shape;280;p27"/>
          <p:cNvPicPr preferRelativeResize="0"/>
          <p:nvPr/>
        </p:nvPicPr>
        <p:blipFill>
          <a:blip r:embed="rId9">
            <a:alphaModFix/>
          </a:blip>
          <a:stretch>
            <a:fillRect/>
          </a:stretch>
        </p:blipFill>
        <p:spPr>
          <a:xfrm>
            <a:off x="881997" y="4750772"/>
            <a:ext cx="371700" cy="4015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Presentacion de ustedes</a:t>
            </a:r>
            <a:endParaRPr/>
          </a:p>
        </p:txBody>
      </p:sp>
      <p:sp>
        <p:nvSpPr>
          <p:cNvPr id="286" name="Google Shape;286;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57200" lvl="0" marL="0" rtl="0">
              <a:spcBef>
                <a:spcPts val="0"/>
              </a:spcBef>
              <a:spcAft>
                <a:spcPts val="0"/>
              </a:spcAft>
              <a:buNone/>
            </a:pPr>
            <a:r>
              <a:rPr lang="en" sz="1200">
                <a:solidFill>
                  <a:srgbClr val="FFFFFF"/>
                </a:solidFill>
                <a:latin typeface="Montserrat"/>
                <a:ea typeface="Montserrat"/>
                <a:cs typeface="Montserrat"/>
                <a:sym typeface="Montserrat"/>
              </a:rPr>
              <a:t>&gt; Nombre y apellido</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rPr lang="en" sz="1200">
                <a:solidFill>
                  <a:srgbClr val="FFFFFF"/>
                </a:solidFill>
                <a:latin typeface="Montserrat"/>
                <a:ea typeface="Montserrat"/>
                <a:cs typeface="Montserrat"/>
                <a:sym typeface="Montserrat"/>
              </a:rPr>
              <a:t>&gt; ¿En donde trabajan o </a:t>
            </a:r>
            <a:r>
              <a:rPr lang="en" sz="1200">
                <a:solidFill>
                  <a:srgbClr val="FFFFFF"/>
                </a:solidFill>
                <a:latin typeface="Montserrat"/>
                <a:ea typeface="Montserrat"/>
                <a:cs typeface="Montserrat"/>
                <a:sym typeface="Montserrat"/>
              </a:rPr>
              <a:t>estudiás</a:t>
            </a:r>
            <a:r>
              <a:rPr lang="en" sz="1200">
                <a:solidFill>
                  <a:srgbClr val="FFFFFF"/>
                </a:solidFill>
                <a:latin typeface="Montserrat"/>
                <a:ea typeface="Montserrat"/>
                <a:cs typeface="Montserrat"/>
                <a:sym typeface="Montserrat"/>
              </a:rPr>
              <a:t>?</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rPr lang="en" sz="1200">
                <a:solidFill>
                  <a:srgbClr val="FFFFFF"/>
                </a:solidFill>
                <a:latin typeface="Montserrat"/>
                <a:ea typeface="Montserrat"/>
                <a:cs typeface="Montserrat"/>
                <a:sym typeface="Montserrat"/>
              </a:rPr>
              <a:t>&gt; ¿S</a:t>
            </a:r>
            <a:r>
              <a:rPr lang="en" sz="1200">
                <a:solidFill>
                  <a:srgbClr val="FFFFFF"/>
                </a:solidFill>
                <a:latin typeface="Montserrat"/>
                <a:ea typeface="Montserrat"/>
                <a:cs typeface="Montserrat"/>
                <a:sym typeface="Montserrat"/>
              </a:rPr>
              <a:t>os de la UP?</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rPr lang="en" sz="1200">
                <a:solidFill>
                  <a:srgbClr val="FFFFFF"/>
                </a:solidFill>
                <a:latin typeface="Montserrat"/>
                <a:ea typeface="Montserrat"/>
                <a:cs typeface="Montserrat"/>
                <a:sym typeface="Montserrat"/>
              </a:rPr>
              <a:t>&gt; ¿Qué conocimiento tenés  sobre blockchain/bitcoin/etheruem?</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rPr lang="en" sz="1200">
                <a:solidFill>
                  <a:srgbClr val="FFFFFF"/>
                </a:solidFill>
                <a:latin typeface="Montserrat"/>
                <a:ea typeface="Montserrat"/>
                <a:cs typeface="Montserrat"/>
                <a:sym typeface="Montserrat"/>
              </a:rPr>
              <a:t>&gt; ¿Sabés programar? ¿Que lenguajes </a:t>
            </a:r>
            <a:r>
              <a:rPr lang="en" sz="1200">
                <a:solidFill>
                  <a:srgbClr val="FFFFFF"/>
                </a:solidFill>
                <a:latin typeface="Montserrat"/>
                <a:ea typeface="Montserrat"/>
                <a:cs typeface="Montserrat"/>
                <a:sym typeface="Montserrat"/>
              </a:rPr>
              <a:t>utilizaste</a:t>
            </a:r>
            <a:r>
              <a:rPr lang="en" sz="1200">
                <a:solidFill>
                  <a:srgbClr val="FFFFFF"/>
                </a:solidFill>
                <a:latin typeface="Montserrat"/>
                <a:ea typeface="Montserrat"/>
                <a:cs typeface="Montserrat"/>
                <a:sym typeface="Montserrat"/>
              </a:rPr>
              <a:t>?</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t/>
            </a:r>
            <a:endParaRPr sz="1200">
              <a:solidFill>
                <a:srgbClr val="FFFFFF"/>
              </a:solidFill>
              <a:latin typeface="Montserrat"/>
              <a:ea typeface="Montserrat"/>
              <a:cs typeface="Montserrat"/>
              <a:sym typeface="Montserrat"/>
            </a:endParaRPr>
          </a:p>
          <a:p>
            <a:pPr indent="457200" lvl="0" marL="0" rtl="0">
              <a:spcBef>
                <a:spcPts val="0"/>
              </a:spcBef>
              <a:spcAft>
                <a:spcPts val="0"/>
              </a:spcAft>
              <a:buNone/>
            </a:pPr>
            <a:r>
              <a:rPr lang="en" sz="1200">
                <a:solidFill>
                  <a:srgbClr val="FFFFFF"/>
                </a:solidFill>
                <a:latin typeface="Montserrat"/>
                <a:ea typeface="Montserrat"/>
                <a:cs typeface="Montserrat"/>
                <a:sym typeface="Montserrat"/>
              </a:rPr>
              <a:t>&gt; ¿Qué e</a:t>
            </a:r>
            <a:r>
              <a:rPr lang="en" sz="1200">
                <a:solidFill>
                  <a:srgbClr val="FFFFFF"/>
                </a:solidFill>
                <a:latin typeface="Montserrat"/>
                <a:ea typeface="Montserrat"/>
                <a:cs typeface="Montserrat"/>
                <a:sym typeface="Montserrat"/>
              </a:rPr>
              <a:t>xpectativas</a:t>
            </a:r>
            <a:r>
              <a:rPr lang="en" sz="1200">
                <a:solidFill>
                  <a:srgbClr val="FFFFFF"/>
                </a:solidFill>
                <a:latin typeface="Montserrat"/>
                <a:ea typeface="Montserrat"/>
                <a:cs typeface="Montserrat"/>
                <a:sym typeface="Montserrat"/>
              </a:rPr>
              <a:t> tenés con respecto al curso?</a:t>
            </a:r>
            <a:endParaRPr sz="1200">
              <a:solidFill>
                <a:srgbClr val="FFFFFF"/>
              </a:solidFill>
              <a:latin typeface="Montserrat"/>
              <a:ea typeface="Montserrat"/>
              <a:cs typeface="Montserrat"/>
              <a:sym typeface="Montserrat"/>
            </a:endParaRPr>
          </a:p>
          <a:p>
            <a:pPr indent="0" lvl="0" marL="0">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Programa</a:t>
            </a:r>
            <a:endParaRPr/>
          </a:p>
        </p:txBody>
      </p:sp>
      <p:sp>
        <p:nvSpPr>
          <p:cNvPr id="292" name="Google Shape;292;p29"/>
          <p:cNvSpPr txBox="1"/>
          <p:nvPr>
            <p:ph idx="1" type="body"/>
          </p:nvPr>
        </p:nvSpPr>
        <p:spPr>
          <a:xfrm>
            <a:off x="1297500" y="1567550"/>
            <a:ext cx="7368600" cy="2911200"/>
          </a:xfrm>
          <a:prstGeom prst="rect">
            <a:avLst/>
          </a:prstGeom>
        </p:spPr>
        <p:txBody>
          <a:bodyPr anchorCtr="0" anchor="t" bIns="91425" lIns="91425" spcFirstLastPara="1" rIns="91425" wrap="square" tIns="91425">
            <a:noAutofit/>
          </a:bodyPr>
          <a:lstStyle/>
          <a:p>
            <a:pPr indent="0" lvl="0" marL="0" rtl="0">
              <a:spcBef>
                <a:spcPts val="1400"/>
              </a:spcBef>
              <a:spcAft>
                <a:spcPts val="0"/>
              </a:spcAft>
              <a:buNone/>
            </a:pPr>
            <a:r>
              <a:rPr lang="en" sz="1500">
                <a:solidFill>
                  <a:srgbClr val="005999"/>
                </a:solidFill>
                <a:latin typeface="Arial"/>
                <a:ea typeface="Arial"/>
                <a:cs typeface="Arial"/>
                <a:sym typeface="Arial"/>
              </a:rPr>
              <a:t>Plan de estudios</a:t>
            </a:r>
            <a:endParaRPr sz="1500">
              <a:solidFill>
                <a:srgbClr val="005999"/>
              </a:solidFill>
              <a:latin typeface="Arial"/>
              <a:ea typeface="Arial"/>
              <a:cs typeface="Arial"/>
              <a:sym typeface="Arial"/>
            </a:endParaRPr>
          </a:p>
          <a:p>
            <a:pPr indent="0" lvl="0" marL="0" rtl="0">
              <a:spcBef>
                <a:spcPts val="400"/>
              </a:spcBef>
              <a:spcAft>
                <a:spcPts val="0"/>
              </a:spcAft>
              <a:buNone/>
            </a:pPr>
            <a:r>
              <a:rPr b="1" lang="en" sz="1050">
                <a:solidFill>
                  <a:srgbClr val="666666"/>
                </a:solidFill>
                <a:highlight>
                  <a:srgbClr val="FFFFFF"/>
                </a:highlight>
                <a:latin typeface="Arial"/>
                <a:ea typeface="Arial"/>
                <a:cs typeface="Arial"/>
                <a:sym typeface="Arial"/>
              </a:rPr>
              <a:t>Módulo 1: Introducción a Blockchain</a:t>
            </a:r>
            <a:endParaRPr b="1"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rPr lang="en" sz="1050">
                <a:solidFill>
                  <a:srgbClr val="666666"/>
                </a:solidFill>
                <a:highlight>
                  <a:srgbClr val="FFFFFF"/>
                </a:highlight>
                <a:latin typeface="Arial"/>
                <a:ea typeface="Arial"/>
                <a:cs typeface="Arial"/>
                <a:sym typeface="Arial"/>
              </a:rPr>
              <a:t>Perspectiva histórica. P2P. Problema de doble gasto. Problema de los generales bizantinos. Criptografía. Diversos métodos de consenso. Merkle tree. Dapp. Blockchain. Bitcoin. Ethereum. Monero. Zcash. Ripple. Wallets. Exchanges. Oráculos. Tokens. ICOs. Gobernabilidad. Aspectos legales y regulatorios.</a:t>
            </a:r>
            <a:endParaRPr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t/>
            </a:r>
            <a:endParaRPr sz="1050">
              <a:solidFill>
                <a:srgbClr val="666666"/>
              </a:solidFill>
              <a:highlight>
                <a:srgbClr val="FFFFFF"/>
              </a:highlight>
              <a:latin typeface="Arial"/>
              <a:ea typeface="Arial"/>
              <a:cs typeface="Arial"/>
              <a:sym typeface="Arial"/>
            </a:endParaRPr>
          </a:p>
          <a:p>
            <a:pPr indent="0" lvl="0" marL="0" rtl="0">
              <a:spcBef>
                <a:spcPts val="0"/>
              </a:spcBef>
              <a:spcAft>
                <a:spcPts val="0"/>
              </a:spcAft>
              <a:buNone/>
            </a:pPr>
            <a:r>
              <a:rPr b="1" lang="en" sz="1050">
                <a:solidFill>
                  <a:srgbClr val="666666"/>
                </a:solidFill>
                <a:highlight>
                  <a:srgbClr val="FFFFFF"/>
                </a:highlight>
                <a:latin typeface="Arial"/>
                <a:ea typeface="Arial"/>
                <a:cs typeface="Arial"/>
                <a:sym typeface="Arial"/>
              </a:rPr>
              <a:t>Módulo 2: Ethereum y Smart Contracts en Solidity</a:t>
            </a:r>
            <a:endParaRPr b="1"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rPr lang="en" sz="1050">
                <a:solidFill>
                  <a:srgbClr val="666666"/>
                </a:solidFill>
                <a:highlight>
                  <a:srgbClr val="FFFFFF"/>
                </a:highlight>
                <a:latin typeface="Arial"/>
                <a:ea typeface="Arial"/>
                <a:cs typeface="Arial"/>
                <a:sym typeface="Arial"/>
              </a:rPr>
              <a:t>EVM. Environment setup (Nodo + Web3 + Compilador + IDE), Data types, Operators, Functions, Visibility, ERC20 token standard interface, Events and logging, inheritance and polymorphism, Exceptions, Security concerns, Deployment on Ethereum blockchain, Wei vs Ether, Mnemonic Phrases, Ropsten. MetaMask.</a:t>
            </a:r>
            <a:endParaRPr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t/>
            </a:r>
            <a:endParaRPr sz="1050">
              <a:solidFill>
                <a:srgbClr val="666666"/>
              </a:solidFill>
              <a:highlight>
                <a:srgbClr val="FFFFFF"/>
              </a:highlight>
              <a:latin typeface="Arial"/>
              <a:ea typeface="Arial"/>
              <a:cs typeface="Arial"/>
              <a:sym typeface="Arial"/>
            </a:endParaRPr>
          </a:p>
          <a:p>
            <a:pPr indent="0" lvl="0" marL="0" rtl="0">
              <a:spcBef>
                <a:spcPts val="0"/>
              </a:spcBef>
              <a:spcAft>
                <a:spcPts val="0"/>
              </a:spcAft>
              <a:buNone/>
            </a:pPr>
            <a:r>
              <a:rPr b="1" lang="en" sz="1050">
                <a:solidFill>
                  <a:srgbClr val="666666"/>
                </a:solidFill>
                <a:highlight>
                  <a:srgbClr val="FFFFFF"/>
                </a:highlight>
                <a:latin typeface="Arial"/>
                <a:ea typeface="Arial"/>
                <a:cs typeface="Arial"/>
                <a:sym typeface="Arial"/>
              </a:rPr>
              <a:t>Módulo 3: Limitaciones y Eficiencia</a:t>
            </a:r>
            <a:endParaRPr b="1"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rPr lang="en" sz="1050">
                <a:solidFill>
                  <a:srgbClr val="666666"/>
                </a:solidFill>
                <a:highlight>
                  <a:srgbClr val="FFFFFF"/>
                </a:highlight>
                <a:latin typeface="Arial"/>
                <a:ea typeface="Arial"/>
                <a:cs typeface="Arial"/>
                <a:sym typeface="Arial"/>
              </a:rPr>
              <a:t>Costos de transacción o Gas, ejecución y almacenamiento. Cálculo del tiempo. Pseudo-Random numbers. Opcodes de la EVM. Uso de gas. Estructuras de datos más eficientes. Optimizaciones. Consecuencias no deseadas. No-String variables. Bounded loops. Quitar peso de calculo.</a:t>
            </a:r>
            <a:endParaRPr sz="1050">
              <a:solidFill>
                <a:srgbClr val="666666"/>
              </a:solidFill>
              <a:highlight>
                <a:srgbClr val="FFFFFF"/>
              </a:highlight>
              <a:latin typeface="Arial"/>
              <a:ea typeface="Arial"/>
              <a:cs typeface="Arial"/>
              <a:sym typeface="Arial"/>
            </a:endParaRPr>
          </a:p>
          <a:p>
            <a:pPr indent="0" lvl="0" marL="5943600" rtl="0">
              <a:spcBef>
                <a:spcPts val="0"/>
              </a:spcBef>
              <a:spcAft>
                <a:spcPts val="0"/>
              </a:spcAft>
              <a:buNone/>
            </a:pPr>
            <a:r>
              <a:rPr lang="en" sz="1050">
                <a:solidFill>
                  <a:srgbClr val="666666"/>
                </a:solidFill>
                <a:highlight>
                  <a:srgbClr val="FFFFFF"/>
                </a:highlight>
                <a:latin typeface="Arial"/>
                <a:ea typeface="Arial"/>
                <a:cs typeface="Arial"/>
                <a:sym typeface="Arial"/>
              </a:rPr>
              <a:t>         	   </a:t>
            </a:r>
            <a:r>
              <a:rPr lang="en" sz="1050">
                <a:solidFill>
                  <a:srgbClr val="666666"/>
                </a:solidFill>
                <a:latin typeface="Arial"/>
                <a:ea typeface="Arial"/>
                <a:cs typeface="Arial"/>
                <a:sym typeface="Arial"/>
              </a:rPr>
              <a:t>	    </a:t>
            </a:r>
            <a:endParaRPr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t/>
            </a:r>
            <a:endParaRPr sz="1050">
              <a:solidFill>
                <a:srgbClr val="666666"/>
              </a:solidFill>
              <a:highlight>
                <a:srgbClr val="FFFFFF"/>
              </a:highlight>
              <a:latin typeface="Arial"/>
              <a:ea typeface="Arial"/>
              <a:cs typeface="Arial"/>
              <a:sym typeface="Arial"/>
            </a:endParaRPr>
          </a:p>
          <a:p>
            <a:pPr indent="0" lvl="0" marL="0">
              <a:spcBef>
                <a:spcPts val="0"/>
              </a:spcBef>
              <a:spcAft>
                <a:spcPts val="1600"/>
              </a:spcAft>
              <a:buNone/>
            </a:pPr>
            <a:r>
              <a:t/>
            </a:r>
            <a:endParaRPr/>
          </a:p>
        </p:txBody>
      </p:sp>
      <p:cxnSp>
        <p:nvCxnSpPr>
          <p:cNvPr id="293" name="Google Shape;293;p29"/>
          <p:cNvCxnSpPr/>
          <p:nvPr/>
        </p:nvCxnSpPr>
        <p:spPr>
          <a:xfrm>
            <a:off x="8054600" y="4779350"/>
            <a:ext cx="519900" cy="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Programa</a:t>
            </a:r>
            <a:endParaRPr/>
          </a:p>
        </p:txBody>
      </p:sp>
      <p:sp>
        <p:nvSpPr>
          <p:cNvPr id="299" name="Google Shape;299;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1400"/>
              </a:spcBef>
              <a:spcAft>
                <a:spcPts val="0"/>
              </a:spcAft>
              <a:buNone/>
            </a:pPr>
            <a:r>
              <a:rPr lang="en" sz="1500">
                <a:solidFill>
                  <a:srgbClr val="005999"/>
                </a:solidFill>
                <a:latin typeface="Arial"/>
                <a:ea typeface="Arial"/>
                <a:cs typeface="Arial"/>
                <a:sym typeface="Arial"/>
              </a:rPr>
              <a:t>Plan de estudios</a:t>
            </a:r>
            <a:endParaRPr sz="1500">
              <a:solidFill>
                <a:srgbClr val="005999"/>
              </a:solidFill>
              <a:latin typeface="Arial"/>
              <a:ea typeface="Arial"/>
              <a:cs typeface="Arial"/>
              <a:sym typeface="Arial"/>
            </a:endParaRPr>
          </a:p>
          <a:p>
            <a:pPr indent="0" lvl="0" marL="0" rtl="0">
              <a:spcBef>
                <a:spcPts val="400"/>
              </a:spcBef>
              <a:spcAft>
                <a:spcPts val="0"/>
              </a:spcAft>
              <a:buNone/>
            </a:pPr>
            <a:r>
              <a:rPr b="1" lang="en" sz="1050">
                <a:solidFill>
                  <a:srgbClr val="666666"/>
                </a:solidFill>
                <a:highlight>
                  <a:srgbClr val="FFFFFF"/>
                </a:highlight>
                <a:latin typeface="Arial"/>
                <a:ea typeface="Arial"/>
                <a:cs typeface="Arial"/>
                <a:sym typeface="Arial"/>
              </a:rPr>
              <a:t>Módulo 4: Seguridad</a:t>
            </a:r>
            <a:endParaRPr b="1"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rPr lang="en" sz="1050">
                <a:solidFill>
                  <a:srgbClr val="666666"/>
                </a:solidFill>
                <a:highlight>
                  <a:srgbClr val="FFFFFF"/>
                </a:highlight>
                <a:latin typeface="Arial"/>
                <a:ea typeface="Arial"/>
                <a:cs typeface="Arial"/>
                <a:sym typeface="Arial"/>
              </a:rPr>
              <a:t>Conflicto de the Dao, Detectar vulnerabilidades de código, honeypot. Reentrancy Attacks. Call of the unknown. Exception disorder. Gasless Send / Transfer. Type Casts. Cast unknown. Keeping secrets. Inmutable Bugs. Ether lost in transfer. Stack size limit. Unpredictable state. Generating randomness. Mapping collisions.</a:t>
            </a:r>
            <a:endParaRPr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t/>
            </a:r>
            <a:endParaRPr sz="1050">
              <a:solidFill>
                <a:srgbClr val="666666"/>
              </a:solidFill>
              <a:highlight>
                <a:srgbClr val="FFFFFF"/>
              </a:highlight>
              <a:latin typeface="Arial"/>
              <a:ea typeface="Arial"/>
              <a:cs typeface="Arial"/>
              <a:sym typeface="Arial"/>
            </a:endParaRPr>
          </a:p>
          <a:p>
            <a:pPr indent="0" lvl="0" marL="0" rtl="0">
              <a:spcBef>
                <a:spcPts val="0"/>
              </a:spcBef>
              <a:spcAft>
                <a:spcPts val="0"/>
              </a:spcAft>
              <a:buNone/>
            </a:pPr>
            <a:r>
              <a:rPr b="1" lang="en" sz="1050">
                <a:solidFill>
                  <a:srgbClr val="666666"/>
                </a:solidFill>
                <a:highlight>
                  <a:srgbClr val="FFFFFF"/>
                </a:highlight>
                <a:latin typeface="Arial"/>
                <a:ea typeface="Arial"/>
                <a:cs typeface="Arial"/>
                <a:sym typeface="Arial"/>
              </a:rPr>
              <a:t>Módulo 5: Futuro</a:t>
            </a:r>
            <a:endParaRPr b="1" sz="1050">
              <a:solidFill>
                <a:srgbClr val="666666"/>
              </a:solidFill>
              <a:highlight>
                <a:srgbClr val="FFFFFF"/>
              </a:highlight>
              <a:latin typeface="Arial"/>
              <a:ea typeface="Arial"/>
              <a:cs typeface="Arial"/>
              <a:sym typeface="Arial"/>
            </a:endParaRPr>
          </a:p>
          <a:p>
            <a:pPr indent="889000" lvl="0" marL="0" rtl="0">
              <a:spcBef>
                <a:spcPts val="0"/>
              </a:spcBef>
              <a:spcAft>
                <a:spcPts val="0"/>
              </a:spcAft>
              <a:buNone/>
            </a:pPr>
            <a:r>
              <a:rPr lang="en" sz="1050">
                <a:solidFill>
                  <a:srgbClr val="666666"/>
                </a:solidFill>
                <a:highlight>
                  <a:srgbClr val="FFFFFF"/>
                </a:highlight>
                <a:latin typeface="Arial"/>
                <a:ea typeface="Arial"/>
                <a:cs typeface="Arial"/>
                <a:sym typeface="Arial"/>
              </a:rPr>
              <a:t>Innovaciones. RSK. Cardano. Algorand. Spectre, Avalanche, DFINITY. Exchanges descentralizados. marketplaces. Securitización de activos.</a:t>
            </a:r>
            <a:endParaRPr sz="1050">
              <a:solidFill>
                <a:srgbClr val="666666"/>
              </a:solidFill>
              <a:highlight>
                <a:srgbClr val="FFFFFF"/>
              </a:highlight>
              <a:latin typeface="Arial"/>
              <a:ea typeface="Arial"/>
              <a:cs typeface="Arial"/>
              <a:sym typeface="Arial"/>
            </a:endParaRPr>
          </a:p>
          <a:p>
            <a:pPr indent="0" lvl="0" marL="0">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Anuncios parroquiales</a:t>
            </a:r>
            <a:endParaRPr/>
          </a:p>
        </p:txBody>
      </p:sp>
      <p:sp>
        <p:nvSpPr>
          <p:cNvPr id="305" name="Google Shape;305;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Plataforma de clases: </a:t>
            </a:r>
            <a:endParaRPr/>
          </a:p>
          <a:p>
            <a:pPr indent="457200" lvl="0" marL="0" rtl="0">
              <a:spcBef>
                <a:spcPts val="1600"/>
              </a:spcBef>
              <a:spcAft>
                <a:spcPts val="0"/>
              </a:spcAft>
              <a:buNone/>
            </a:pPr>
            <a:r>
              <a:rPr lang="en"/>
              <a:t>Plataforma: </a:t>
            </a:r>
            <a:r>
              <a:rPr lang="en">
                <a:uFill>
                  <a:noFill/>
                </a:uFill>
                <a:hlinkClick r:id="rId3"/>
              </a:rPr>
              <a:t>https://palermo.blackboard.com</a:t>
            </a:r>
            <a:endParaRPr/>
          </a:p>
          <a:p>
            <a:pPr indent="457200" lvl="0" marL="0" rtl="0">
              <a:spcBef>
                <a:spcPts val="1600"/>
              </a:spcBef>
              <a:spcAft>
                <a:spcPts val="0"/>
              </a:spcAft>
              <a:buNone/>
            </a:pPr>
            <a:r>
              <a:rPr lang="en"/>
              <a:t>Curso:PROG._EN_DES._DE_BLOCKCHAINS_N_JU_19.00</a:t>
            </a:r>
            <a:endParaRPr/>
          </a:p>
          <a:p>
            <a:pPr indent="457200" lvl="0" marL="0" rtl="0">
              <a:spcBef>
                <a:spcPts val="1600"/>
              </a:spcBef>
              <a:spcAft>
                <a:spcPts val="0"/>
              </a:spcAft>
              <a:buNone/>
            </a:pPr>
            <a:r>
              <a:rPr lang="en"/>
              <a:t>Mi usuario: “lrawic” (falto la z final por alguna razón)</a:t>
            </a:r>
            <a:endParaRPr/>
          </a:p>
          <a:p>
            <a:pPr indent="0" lvl="0" marL="0" rtl="0">
              <a:spcBef>
                <a:spcPts val="1600"/>
              </a:spcBef>
              <a:spcAft>
                <a:spcPts val="0"/>
              </a:spcAft>
              <a:buNone/>
            </a:pPr>
            <a:r>
              <a:rPr lang="en"/>
              <a:t>Modos de examen:</a:t>
            </a:r>
            <a:endParaRPr/>
          </a:p>
          <a:p>
            <a:pPr indent="457200" lvl="0" marL="0" rtl="0">
              <a:spcBef>
                <a:spcPts val="1600"/>
              </a:spcBef>
              <a:spcAft>
                <a:spcPts val="0"/>
              </a:spcAft>
              <a:buNone/>
            </a:pPr>
            <a:r>
              <a:rPr lang="en"/>
              <a:t>&gt;Examen </a:t>
            </a:r>
            <a:r>
              <a:rPr lang="en"/>
              <a:t>teórico</a:t>
            </a:r>
            <a:r>
              <a:rPr lang="en"/>
              <a:t> a mediados de la cursada</a:t>
            </a:r>
            <a:endParaRPr/>
          </a:p>
          <a:p>
            <a:pPr indent="457200" lvl="0" marL="0" rtl="0">
              <a:spcBef>
                <a:spcPts val="1600"/>
              </a:spcBef>
              <a:spcAft>
                <a:spcPts val="0"/>
              </a:spcAft>
              <a:buNone/>
            </a:pPr>
            <a:r>
              <a:rPr lang="en"/>
              <a:t>&gt;Trabajo </a:t>
            </a:r>
            <a:r>
              <a:rPr lang="en"/>
              <a:t>Práctico</a:t>
            </a:r>
            <a:r>
              <a:rPr lang="en"/>
              <a:t> para el final de la cursada</a:t>
            </a:r>
            <a:endParaRPr/>
          </a:p>
          <a:p>
            <a:pPr indent="0" lvl="0" marL="0">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Historia del dinero</a:t>
            </a:r>
            <a:endParaRPr/>
          </a:p>
        </p:txBody>
      </p:sp>
      <p:sp>
        <p:nvSpPr>
          <p:cNvPr id="311" name="Google Shape;311;p3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Poker y Rocas</a:t>
            </a:r>
            <a:endParaRPr/>
          </a:p>
        </p:txBody>
      </p:sp>
      <p:sp>
        <p:nvSpPr>
          <p:cNvPr id="317" name="Google Shape;317;p3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